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305" r:id="rId6"/>
    <p:sldId id="261" r:id="rId7"/>
    <p:sldId id="282" r:id="rId8"/>
    <p:sldId id="262" r:id="rId9"/>
    <p:sldId id="263" r:id="rId10"/>
    <p:sldId id="265" r:id="rId11"/>
    <p:sldId id="267" r:id="rId12"/>
    <p:sldId id="268" r:id="rId13"/>
    <p:sldId id="293" r:id="rId14"/>
    <p:sldId id="292" r:id="rId15"/>
    <p:sldId id="299" r:id="rId16"/>
    <p:sldId id="298" r:id="rId17"/>
    <p:sldId id="297" r:id="rId18"/>
    <p:sldId id="296" r:id="rId19"/>
    <p:sldId id="295" r:id="rId20"/>
    <p:sldId id="294" r:id="rId21"/>
    <p:sldId id="300" r:id="rId22"/>
    <p:sldId id="301" r:id="rId23"/>
    <p:sldId id="302" r:id="rId24"/>
    <p:sldId id="309" r:id="rId25"/>
    <p:sldId id="310" r:id="rId26"/>
    <p:sldId id="306" r:id="rId27"/>
    <p:sldId id="311" r:id="rId28"/>
    <p:sldId id="307" r:id="rId29"/>
    <p:sldId id="30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3666011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2786747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19234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832109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11681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1503338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3591911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671996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1073985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91114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0572BB-2282-4ED2-AD5C-3F3BFBE1EBE9}"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86591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0572BB-2282-4ED2-AD5C-3F3BFBE1EBE9}" type="datetimeFigureOut">
              <a:rPr lang="en-IN" smtClean="0"/>
              <a:t>30-08-2023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3762441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0572BB-2282-4ED2-AD5C-3F3BFBE1EBE9}" type="datetimeFigureOut">
              <a:rPr lang="en-IN" smtClean="0"/>
              <a:t>30-08-2023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18943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0572BB-2282-4ED2-AD5C-3F3BFBE1EBE9}" type="datetimeFigureOut">
              <a:rPr lang="en-IN" smtClean="0"/>
              <a:t>30-08-2023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643256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0572BB-2282-4ED2-AD5C-3F3BFBE1EBE9}"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1037695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0572BB-2282-4ED2-AD5C-3F3BFBE1EBE9}"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439984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C0572BB-2282-4ED2-AD5C-3F3BFBE1EBE9}" type="datetimeFigureOut">
              <a:rPr lang="en-IN" smtClean="0"/>
              <a:t>30-08-2023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CE039B3-CEBB-4F12-AD77-22C77C11C45E}" type="slidenum">
              <a:rPr lang="en-IN" smtClean="0"/>
              <a:t>‹#›</a:t>
            </a:fld>
            <a:endParaRPr lang="en-IN"/>
          </a:p>
        </p:txBody>
      </p:sp>
    </p:spTree>
    <p:extLst>
      <p:ext uri="{BB962C8B-B14F-4D97-AF65-F5344CB8AC3E}">
        <p14:creationId xmlns:p14="http://schemas.microsoft.com/office/powerpoint/2010/main" val="21321398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2FD7-EEB6-111A-C090-444EDA91CE50}"/>
              </a:ext>
            </a:extLst>
          </p:cNvPr>
          <p:cNvSpPr>
            <a:spLocks noGrp="1"/>
          </p:cNvSpPr>
          <p:nvPr>
            <p:ph type="ctrTitle"/>
          </p:nvPr>
        </p:nvSpPr>
        <p:spPr>
          <a:xfrm>
            <a:off x="1791354" y="1864658"/>
            <a:ext cx="8915399" cy="1048063"/>
          </a:xfrm>
        </p:spPr>
        <p:txBody>
          <a:bodyPr>
            <a:noAutofit/>
          </a:bodyPr>
          <a:lstStyle/>
          <a:p>
            <a:pPr algn="ctr"/>
            <a:r>
              <a:rPr lang="en-US" sz="4800" b="1" dirty="0">
                <a:effectLst/>
                <a:latin typeface="Times New Roman" panose="02020603050405020304" pitchFamily="18" charset="0"/>
                <a:ea typeface="Times New Roman" panose="02020603050405020304" pitchFamily="18" charset="0"/>
              </a:rPr>
              <a:t>“Art O’ Craft”</a:t>
            </a:r>
            <a:endParaRPr lang="en-IN" dirty="0"/>
          </a:p>
        </p:txBody>
      </p:sp>
      <p:sp>
        <p:nvSpPr>
          <p:cNvPr id="3" name="Subtitle 2">
            <a:extLst>
              <a:ext uri="{FF2B5EF4-FFF2-40B4-BE49-F238E27FC236}">
                <a16:creationId xmlns:a16="http://schemas.microsoft.com/office/drawing/2014/main" id="{F81AFCB1-054D-3A3F-22FF-9FB560815DFC}"/>
              </a:ext>
            </a:extLst>
          </p:cNvPr>
          <p:cNvSpPr>
            <a:spLocks noGrp="1"/>
          </p:cNvSpPr>
          <p:nvPr>
            <p:ph type="subTitle" idx="1"/>
          </p:nvPr>
        </p:nvSpPr>
        <p:spPr>
          <a:xfrm>
            <a:off x="5280212" y="4231341"/>
            <a:ext cx="6224400" cy="2052918"/>
          </a:xfrm>
        </p:spPr>
        <p:txBody>
          <a:bodyPr>
            <a:normAutofit/>
          </a:bodyPr>
          <a:lstStyle/>
          <a:p>
            <a:pPr algn="ctr"/>
            <a:r>
              <a:rPr lang="en-IN" sz="1400" dirty="0"/>
              <a:t>Group no: 76</a:t>
            </a:r>
          </a:p>
          <a:p>
            <a:pPr algn="ctr"/>
            <a:r>
              <a:rPr lang="en-IN" sz="1400" b="1" dirty="0">
                <a:solidFill>
                  <a:schemeClr val="tx1"/>
                </a:solidFill>
              </a:rPr>
              <a:t>Presented By :</a:t>
            </a:r>
          </a:p>
          <a:p>
            <a:pPr algn="ctr"/>
            <a:r>
              <a:rPr lang="en-IN" sz="1400" b="1" dirty="0">
                <a:solidFill>
                  <a:schemeClr val="tx1"/>
                </a:solidFill>
              </a:rPr>
              <a:t>Jyoti </a:t>
            </a:r>
            <a:r>
              <a:rPr lang="en-IN" sz="1400" b="1" dirty="0" err="1">
                <a:solidFill>
                  <a:schemeClr val="tx1"/>
                </a:solidFill>
              </a:rPr>
              <a:t>Dorage</a:t>
            </a:r>
            <a:r>
              <a:rPr lang="en-IN" sz="1400" b="1" dirty="0">
                <a:solidFill>
                  <a:schemeClr val="tx1"/>
                </a:solidFill>
              </a:rPr>
              <a:t>              233157</a:t>
            </a:r>
          </a:p>
          <a:p>
            <a:pPr algn="ctr"/>
            <a:r>
              <a:rPr lang="en-IN" sz="1400" b="1" dirty="0" err="1">
                <a:solidFill>
                  <a:schemeClr val="tx1"/>
                </a:solidFill>
              </a:rPr>
              <a:t>Sumaiyya</a:t>
            </a:r>
            <a:r>
              <a:rPr lang="en-IN" sz="1400" b="1" dirty="0">
                <a:solidFill>
                  <a:schemeClr val="tx1"/>
                </a:solidFill>
              </a:rPr>
              <a:t> Jamadar    233219</a:t>
            </a:r>
          </a:p>
          <a:p>
            <a:pPr algn="ctr"/>
            <a:r>
              <a:rPr lang="en-IN" sz="1400" b="1" dirty="0">
                <a:solidFill>
                  <a:schemeClr val="tx1"/>
                </a:solidFill>
              </a:rPr>
              <a:t>Project Guide: </a:t>
            </a:r>
            <a:r>
              <a:rPr lang="en-IN" sz="1400" b="1" dirty="0" err="1">
                <a:solidFill>
                  <a:schemeClr val="tx1"/>
                </a:solidFill>
              </a:rPr>
              <a:t>Mrs.Rupali</a:t>
            </a:r>
            <a:r>
              <a:rPr lang="en-IN" sz="1400" b="1" dirty="0">
                <a:solidFill>
                  <a:schemeClr val="tx1"/>
                </a:solidFill>
              </a:rPr>
              <a:t> </a:t>
            </a:r>
            <a:r>
              <a:rPr lang="en-IN" sz="1400" b="1" dirty="0" err="1">
                <a:solidFill>
                  <a:schemeClr val="tx1"/>
                </a:solidFill>
              </a:rPr>
              <a:t>Thorat</a:t>
            </a:r>
            <a:r>
              <a:rPr lang="en-IN" sz="1400" b="1" dirty="0">
                <a:solidFill>
                  <a:schemeClr val="tx1"/>
                </a:solidFill>
              </a:rPr>
              <a:t> Mam</a:t>
            </a:r>
          </a:p>
          <a:p>
            <a:endParaRPr lang="en-IN" dirty="0"/>
          </a:p>
        </p:txBody>
      </p:sp>
    </p:spTree>
    <p:extLst>
      <p:ext uri="{BB962C8B-B14F-4D97-AF65-F5344CB8AC3E}">
        <p14:creationId xmlns:p14="http://schemas.microsoft.com/office/powerpoint/2010/main" val="1740156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D337-93B0-103F-24D7-70CC68572D0D}"/>
              </a:ext>
            </a:extLst>
          </p:cNvPr>
          <p:cNvSpPr>
            <a:spLocks noGrp="1"/>
          </p:cNvSpPr>
          <p:nvPr>
            <p:ph type="title"/>
          </p:nvPr>
        </p:nvSpPr>
        <p:spPr>
          <a:xfrm>
            <a:off x="1645892" y="699247"/>
            <a:ext cx="3665276" cy="564610"/>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Sequence diagram :</a:t>
            </a:r>
          </a:p>
        </p:txBody>
      </p:sp>
      <p:pic>
        <p:nvPicPr>
          <p:cNvPr id="8" name="Picture 7">
            <a:extLst>
              <a:ext uri="{FF2B5EF4-FFF2-40B4-BE49-F238E27FC236}">
                <a16:creationId xmlns:a16="http://schemas.microsoft.com/office/drawing/2014/main" id="{4EC3F568-CAC2-237A-62D8-16D3A81859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92096" y="1513093"/>
            <a:ext cx="4170680" cy="4645660"/>
          </a:xfrm>
          <a:prstGeom prst="rect">
            <a:avLst/>
          </a:prstGeom>
          <a:noFill/>
          <a:ln>
            <a:noFill/>
          </a:ln>
        </p:spPr>
      </p:pic>
    </p:spTree>
    <p:extLst>
      <p:ext uri="{BB962C8B-B14F-4D97-AF65-F5344CB8AC3E}">
        <p14:creationId xmlns:p14="http://schemas.microsoft.com/office/powerpoint/2010/main" val="1346747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C4D0-630A-5A96-6497-A4D58B8490FB}"/>
              </a:ext>
            </a:extLst>
          </p:cNvPr>
          <p:cNvSpPr>
            <a:spLocks noGrp="1"/>
          </p:cNvSpPr>
          <p:nvPr>
            <p:ph type="title"/>
          </p:nvPr>
        </p:nvSpPr>
        <p:spPr>
          <a:xfrm>
            <a:off x="1713189" y="528918"/>
            <a:ext cx="3656670" cy="762000"/>
          </a:xfrm>
        </p:spPr>
        <p:txBody>
          <a:bodyPr/>
          <a:lstStyle/>
          <a:p>
            <a:pPr algn="ctr"/>
            <a:r>
              <a:rPr lang="en-IN" b="1" dirty="0">
                <a:solidFill>
                  <a:schemeClr val="tx1"/>
                </a:solidFill>
                <a:latin typeface="Times New Roman" panose="02020603050405020304" pitchFamily="18" charset="0"/>
                <a:cs typeface="Times New Roman" panose="02020603050405020304" pitchFamily="18" charset="0"/>
              </a:rPr>
              <a:t>Class diagram :</a:t>
            </a:r>
          </a:p>
        </p:txBody>
      </p:sp>
      <p:pic>
        <p:nvPicPr>
          <p:cNvPr id="6" name="Picture 5">
            <a:extLst>
              <a:ext uri="{FF2B5EF4-FFF2-40B4-BE49-F238E27FC236}">
                <a16:creationId xmlns:a16="http://schemas.microsoft.com/office/drawing/2014/main" id="{DF711626-5BF4-FD8A-CC93-029DAE776A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3188" y="1810870"/>
            <a:ext cx="6901893" cy="4365812"/>
          </a:xfrm>
          <a:prstGeom prst="rect">
            <a:avLst/>
          </a:prstGeom>
          <a:noFill/>
          <a:ln>
            <a:noFill/>
          </a:ln>
        </p:spPr>
      </p:pic>
    </p:spTree>
    <p:extLst>
      <p:ext uri="{BB962C8B-B14F-4D97-AF65-F5344CB8AC3E}">
        <p14:creationId xmlns:p14="http://schemas.microsoft.com/office/powerpoint/2010/main" val="348208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89D1-16F6-21D3-19AA-A594C6DD9EB1}"/>
              </a:ext>
            </a:extLst>
          </p:cNvPr>
          <p:cNvSpPr>
            <a:spLocks noGrp="1"/>
          </p:cNvSpPr>
          <p:nvPr>
            <p:ph type="title"/>
          </p:nvPr>
        </p:nvSpPr>
        <p:spPr>
          <a:xfrm>
            <a:off x="1640156" y="2788555"/>
            <a:ext cx="8911687" cy="1280890"/>
          </a:xfrm>
        </p:spPr>
        <p:txBody>
          <a:bodyPr/>
          <a:lstStyle/>
          <a:p>
            <a:pPr algn="ctr"/>
            <a:r>
              <a:rPr lang="en-IN" sz="3600" dirty="0">
                <a:solidFill>
                  <a:schemeClr val="tx1"/>
                </a:solidFill>
                <a:latin typeface="Times New Roman" panose="02020603050405020304" pitchFamily="18" charset="0"/>
                <a:cs typeface="Times New Roman" panose="02020603050405020304" pitchFamily="18" charset="0"/>
              </a:rPr>
              <a:t>SCREENSHOTS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8988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CB78F6-7C49-01E4-CF8D-5ECACA429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52" y="421342"/>
            <a:ext cx="11289201" cy="5997388"/>
          </a:xfrm>
          <a:prstGeom prst="rect">
            <a:avLst/>
          </a:prstGeom>
        </p:spPr>
      </p:pic>
    </p:spTree>
    <p:extLst>
      <p:ext uri="{BB962C8B-B14F-4D97-AF65-F5344CB8AC3E}">
        <p14:creationId xmlns:p14="http://schemas.microsoft.com/office/powerpoint/2010/main" val="1854139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D16152-313B-321C-8675-36B0CA4B9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11" y="451316"/>
            <a:ext cx="10300447" cy="5794001"/>
          </a:xfrm>
          <a:prstGeom prst="rect">
            <a:avLst/>
          </a:prstGeom>
        </p:spPr>
      </p:pic>
    </p:spTree>
    <p:extLst>
      <p:ext uri="{BB962C8B-B14F-4D97-AF65-F5344CB8AC3E}">
        <p14:creationId xmlns:p14="http://schemas.microsoft.com/office/powerpoint/2010/main" val="2240972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063F7-8ACA-4007-5534-01892DAD9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577" y="551329"/>
            <a:ext cx="10231717" cy="5755341"/>
          </a:xfrm>
          <a:prstGeom prst="rect">
            <a:avLst/>
          </a:prstGeom>
        </p:spPr>
      </p:pic>
    </p:spTree>
    <p:extLst>
      <p:ext uri="{BB962C8B-B14F-4D97-AF65-F5344CB8AC3E}">
        <p14:creationId xmlns:p14="http://schemas.microsoft.com/office/powerpoint/2010/main" val="3506990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5EE15-4CC3-9B0A-78E6-28295C67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72" y="555812"/>
            <a:ext cx="10215780" cy="5746376"/>
          </a:xfrm>
          <a:prstGeom prst="rect">
            <a:avLst/>
          </a:prstGeom>
        </p:spPr>
      </p:pic>
    </p:spTree>
    <p:extLst>
      <p:ext uri="{BB962C8B-B14F-4D97-AF65-F5344CB8AC3E}">
        <p14:creationId xmlns:p14="http://schemas.microsoft.com/office/powerpoint/2010/main" val="1552910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6EE10-0B4F-3025-AD83-82A02E0E6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859" y="730624"/>
            <a:ext cx="9897035" cy="5567082"/>
          </a:xfrm>
          <a:prstGeom prst="rect">
            <a:avLst/>
          </a:prstGeom>
        </p:spPr>
      </p:pic>
    </p:spTree>
    <p:extLst>
      <p:ext uri="{BB962C8B-B14F-4D97-AF65-F5344CB8AC3E}">
        <p14:creationId xmlns:p14="http://schemas.microsoft.com/office/powerpoint/2010/main" val="2873594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DA35F8-C91B-9184-3C69-519A30231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423" y="726141"/>
            <a:ext cx="9849223" cy="5540188"/>
          </a:xfrm>
          <a:prstGeom prst="rect">
            <a:avLst/>
          </a:prstGeom>
        </p:spPr>
      </p:pic>
    </p:spTree>
    <p:extLst>
      <p:ext uri="{BB962C8B-B14F-4D97-AF65-F5344CB8AC3E}">
        <p14:creationId xmlns:p14="http://schemas.microsoft.com/office/powerpoint/2010/main" val="2291715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784934-86DF-8BB7-B050-21FA7C5DB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08" y="623047"/>
            <a:ext cx="9976722" cy="5611906"/>
          </a:xfrm>
          <a:prstGeom prst="rect">
            <a:avLst/>
          </a:prstGeom>
        </p:spPr>
      </p:pic>
    </p:spTree>
    <p:extLst>
      <p:ext uri="{BB962C8B-B14F-4D97-AF65-F5344CB8AC3E}">
        <p14:creationId xmlns:p14="http://schemas.microsoft.com/office/powerpoint/2010/main" val="4086036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A31604-3209-F2F3-123E-C89315966E08}"/>
              </a:ext>
            </a:extLst>
          </p:cNvPr>
          <p:cNvSpPr>
            <a:spLocks noGrp="1"/>
          </p:cNvSpPr>
          <p:nvPr>
            <p:ph idx="1"/>
          </p:nvPr>
        </p:nvSpPr>
        <p:spPr>
          <a:xfrm>
            <a:off x="2592925" y="2124269"/>
            <a:ext cx="8915400" cy="3777622"/>
          </a:xfrm>
        </p:spPr>
        <p:txBody>
          <a:bodyPr>
            <a:normAutofit fontScale="92500" lnSpcReduction="20000"/>
          </a:bodyPr>
          <a:lstStyle/>
          <a:p>
            <a:pPr marL="274320" lvl="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Introduction</a:t>
            </a:r>
            <a:endParaRPr lang="en-US" sz="2000" b="1" dirty="0">
              <a:solidFill>
                <a:schemeClr val="tx1"/>
              </a:solidFill>
              <a:latin typeface="Times New Roman" panose="02020603050405020304" pitchFamily="18" charset="0"/>
              <a:cs typeface="Times New Roman" panose="02020603050405020304" pitchFamily="18" charset="0"/>
            </a:endParaRPr>
          </a:p>
          <a:p>
            <a:pPr marL="274320" lvl="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Objectives</a:t>
            </a:r>
          </a:p>
          <a:p>
            <a:pPr marL="27432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Technology Used</a:t>
            </a:r>
          </a:p>
          <a:p>
            <a:pPr marL="27432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Future scope</a:t>
            </a:r>
          </a:p>
          <a:p>
            <a:pPr marL="274320" indent="-274320">
              <a:spcBef>
                <a:spcPts val="600"/>
              </a:spcBef>
              <a:buClr>
                <a:schemeClr val="tx2"/>
              </a:buClr>
              <a:buSzPct val="73000"/>
              <a:buFont typeface="Wingdings 2"/>
              <a:buChar char=""/>
              <a:defRPr/>
            </a:pPr>
            <a:r>
              <a:rPr lang="en-GB" sz="2800" b="1" dirty="0">
                <a:solidFill>
                  <a:schemeClr val="tx1"/>
                </a:solidFill>
                <a:latin typeface="Times New Roman" panose="02020603050405020304" pitchFamily="18" charset="0"/>
                <a:cs typeface="Times New Roman" panose="02020603050405020304" pitchFamily="18" charset="0"/>
              </a:rPr>
              <a:t>UML Diagrams</a:t>
            </a:r>
          </a:p>
          <a:p>
            <a:pPr marL="27432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Screenshots</a:t>
            </a:r>
          </a:p>
          <a:p>
            <a:pPr marL="274320" indent="-274320">
              <a:spcBef>
                <a:spcPts val="600"/>
              </a:spcBef>
              <a:buClr>
                <a:schemeClr val="tx2"/>
              </a:buClr>
              <a:buSzPct val="73000"/>
              <a:buFont typeface="Wingdings 2"/>
              <a:buChar char=""/>
              <a:defRPr/>
            </a:pPr>
            <a:r>
              <a:rPr lang="en-GB" sz="2800" b="1" dirty="0">
                <a:solidFill>
                  <a:schemeClr val="tx1"/>
                </a:solidFill>
                <a:latin typeface="Times New Roman" panose="02020603050405020304" pitchFamily="18" charset="0"/>
                <a:cs typeface="Times New Roman" panose="02020603050405020304" pitchFamily="18" charset="0"/>
              </a:rPr>
              <a:t>S/W and H/W </a:t>
            </a:r>
          </a:p>
          <a:p>
            <a:pPr marL="274320" indent="-274320">
              <a:spcBef>
                <a:spcPts val="600"/>
              </a:spcBef>
              <a:buClr>
                <a:schemeClr val="tx2"/>
              </a:buClr>
              <a:buSzPct val="73000"/>
              <a:buFont typeface="Wingdings 2"/>
              <a:buChar char=""/>
              <a:defRPr/>
            </a:pPr>
            <a:r>
              <a:rPr lang="en-GB" sz="2800" b="1" dirty="0">
                <a:solidFill>
                  <a:schemeClr val="tx1"/>
                </a:solidFill>
                <a:latin typeface="Times New Roman" panose="02020603050405020304" pitchFamily="18" charset="0"/>
                <a:cs typeface="Times New Roman" panose="02020603050405020304" pitchFamily="18" charset="0"/>
              </a:rPr>
              <a:t> Requirement</a:t>
            </a:r>
            <a:endParaRPr lang="en-US" sz="2800" b="1" dirty="0">
              <a:solidFill>
                <a:schemeClr val="tx1"/>
              </a:solidFill>
              <a:latin typeface="Times New Roman" panose="02020603050405020304" pitchFamily="18" charset="0"/>
              <a:cs typeface="Times New Roman" panose="02020603050405020304" pitchFamily="18" charset="0"/>
            </a:endParaRPr>
          </a:p>
          <a:p>
            <a:pPr marL="27432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Conclusion</a:t>
            </a:r>
          </a:p>
          <a:p>
            <a:pPr marL="274320" lvl="0" indent="-274320">
              <a:spcBef>
                <a:spcPts val="600"/>
              </a:spcBef>
              <a:buClr>
                <a:schemeClr val="tx2"/>
              </a:buClr>
              <a:buSzPct val="73000"/>
              <a:buFont typeface="Wingdings 2"/>
              <a:buChar char=""/>
              <a:defRPr/>
            </a:pPr>
            <a:endParaRPr lang="en-GB" b="1" dirty="0">
              <a:solidFill>
                <a:schemeClr val="tx1"/>
              </a:solidFill>
            </a:endParaRPr>
          </a:p>
          <a:p>
            <a:endParaRPr lang="en-IN" dirty="0">
              <a:solidFill>
                <a:schemeClr val="tx1"/>
              </a:solidFill>
            </a:endParaRPr>
          </a:p>
          <a:p>
            <a:pPr marL="274320" lvl="0" indent="-274320">
              <a:spcBef>
                <a:spcPts val="600"/>
              </a:spcBef>
              <a:buClr>
                <a:schemeClr val="tx2"/>
              </a:buClr>
              <a:buSzPct val="73000"/>
              <a:buFont typeface="Wingdings 2"/>
              <a:buChar char=""/>
              <a:defRPr/>
            </a:pPr>
            <a:endParaRPr lang="en-US" b="1"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val="2925146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9A44-A5AB-4E41-3B5C-2FAD9862F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38" y="573740"/>
            <a:ext cx="9817349" cy="5522259"/>
          </a:xfrm>
          <a:prstGeom prst="rect">
            <a:avLst/>
          </a:prstGeom>
        </p:spPr>
      </p:pic>
    </p:spTree>
    <p:extLst>
      <p:ext uri="{BB962C8B-B14F-4D97-AF65-F5344CB8AC3E}">
        <p14:creationId xmlns:p14="http://schemas.microsoft.com/office/powerpoint/2010/main" val="2728437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388AF8-30AB-1E8B-9A2C-9AF939AA6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701" y="573741"/>
            <a:ext cx="9833287" cy="5531224"/>
          </a:xfrm>
          <a:prstGeom prst="rect">
            <a:avLst/>
          </a:prstGeom>
        </p:spPr>
      </p:pic>
    </p:spTree>
    <p:extLst>
      <p:ext uri="{BB962C8B-B14F-4D97-AF65-F5344CB8AC3E}">
        <p14:creationId xmlns:p14="http://schemas.microsoft.com/office/powerpoint/2010/main" val="3815358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52F11A-680E-8259-F539-7BF97E048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16" y="591668"/>
            <a:ext cx="9769538" cy="5495365"/>
          </a:xfrm>
          <a:prstGeom prst="rect">
            <a:avLst/>
          </a:prstGeom>
        </p:spPr>
      </p:pic>
    </p:spTree>
    <p:extLst>
      <p:ext uri="{BB962C8B-B14F-4D97-AF65-F5344CB8AC3E}">
        <p14:creationId xmlns:p14="http://schemas.microsoft.com/office/powerpoint/2010/main" val="469909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AACE8-5CCC-1076-E63A-FEAFDD1A9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65" y="658345"/>
            <a:ext cx="9619129" cy="5410760"/>
          </a:xfrm>
          <a:prstGeom prst="rect">
            <a:avLst/>
          </a:prstGeom>
        </p:spPr>
      </p:pic>
    </p:spTree>
    <p:extLst>
      <p:ext uri="{BB962C8B-B14F-4D97-AF65-F5344CB8AC3E}">
        <p14:creationId xmlns:p14="http://schemas.microsoft.com/office/powerpoint/2010/main" val="2218588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4206-BE8F-D367-904B-42F6027523DC}"/>
              </a:ext>
            </a:extLst>
          </p:cNvPr>
          <p:cNvSpPr>
            <a:spLocks noGrp="1"/>
          </p:cNvSpPr>
          <p:nvPr>
            <p:ph type="title"/>
          </p:nvPr>
        </p:nvSpPr>
        <p:spPr/>
        <p:txBody>
          <a:bodyPr/>
          <a:lstStyle/>
          <a:p>
            <a:r>
              <a:rPr lang="en-IN" dirty="0"/>
              <a:t>Database Designs</a:t>
            </a:r>
          </a:p>
        </p:txBody>
      </p:sp>
      <p:pic>
        <p:nvPicPr>
          <p:cNvPr id="15" name="Content Placeholder 14">
            <a:extLst>
              <a:ext uri="{FF2B5EF4-FFF2-40B4-BE49-F238E27FC236}">
                <a16:creationId xmlns:a16="http://schemas.microsoft.com/office/drawing/2014/main" id="{C9974284-4924-867F-20F6-ED1DC1E11B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422889"/>
            <a:ext cx="3132666" cy="2597346"/>
          </a:xfrm>
        </p:spPr>
      </p:pic>
      <p:pic>
        <p:nvPicPr>
          <p:cNvPr id="17" name="Picture 16">
            <a:extLst>
              <a:ext uri="{FF2B5EF4-FFF2-40B4-BE49-F238E27FC236}">
                <a16:creationId xmlns:a16="http://schemas.microsoft.com/office/drawing/2014/main" id="{A4C8681E-E6C6-2EBF-8D1B-7078DE2EC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484" y="1452282"/>
            <a:ext cx="6310481" cy="4473389"/>
          </a:xfrm>
          <a:prstGeom prst="rect">
            <a:avLst/>
          </a:prstGeom>
        </p:spPr>
      </p:pic>
    </p:spTree>
    <p:extLst>
      <p:ext uri="{BB962C8B-B14F-4D97-AF65-F5344CB8AC3E}">
        <p14:creationId xmlns:p14="http://schemas.microsoft.com/office/powerpoint/2010/main" val="2791657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276707-A285-AC57-00FF-F875FA374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47" y="868680"/>
            <a:ext cx="6932407" cy="5120640"/>
          </a:xfrm>
          <a:prstGeom prst="rect">
            <a:avLst/>
          </a:prstGeom>
        </p:spPr>
      </p:pic>
    </p:spTree>
    <p:extLst>
      <p:ext uri="{BB962C8B-B14F-4D97-AF65-F5344CB8AC3E}">
        <p14:creationId xmlns:p14="http://schemas.microsoft.com/office/powerpoint/2010/main" val="1839263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400-48CF-6994-6EDF-97D442F8001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S/W and H/W requirement</a:t>
            </a:r>
          </a:p>
        </p:txBody>
      </p:sp>
      <p:sp>
        <p:nvSpPr>
          <p:cNvPr id="3" name="Content Placeholder 2">
            <a:extLst>
              <a:ext uri="{FF2B5EF4-FFF2-40B4-BE49-F238E27FC236}">
                <a16:creationId xmlns:a16="http://schemas.microsoft.com/office/drawing/2014/main" id="{56E79DE3-1713-FF1E-A617-E98C58D23696}"/>
              </a:ext>
            </a:extLst>
          </p:cNvPr>
          <p:cNvSpPr>
            <a:spLocks noGrp="1"/>
          </p:cNvSpPr>
          <p:nvPr>
            <p:ph idx="1"/>
          </p:nvPr>
        </p:nvSpPr>
        <p:spPr>
          <a:xfrm>
            <a:off x="677334" y="1766047"/>
            <a:ext cx="8596668" cy="4275315"/>
          </a:xfrm>
        </p:spPr>
        <p:txBody>
          <a:bodyPr/>
          <a:lstStyle/>
          <a:p>
            <a:r>
              <a:rPr lang="en-IN" dirty="0"/>
              <a:t>Hardware requirements :</a:t>
            </a:r>
          </a:p>
          <a:p>
            <a:pPr marL="0" indent="0">
              <a:buNone/>
            </a:pPr>
            <a:r>
              <a:rPr lang="en-IN" dirty="0"/>
              <a:t>       Processor : i5 or higher</a:t>
            </a:r>
          </a:p>
          <a:p>
            <a:pPr marL="0" indent="0">
              <a:buNone/>
            </a:pPr>
            <a:r>
              <a:rPr lang="en-IN" dirty="0"/>
              <a:t>	Memory    : 4 GB or higher</a:t>
            </a:r>
          </a:p>
          <a:p>
            <a:r>
              <a:rPr lang="en-IN" dirty="0"/>
              <a:t>Software requirements :</a:t>
            </a:r>
          </a:p>
          <a:p>
            <a:pPr marL="0" indent="0">
              <a:buNone/>
            </a:pPr>
            <a:r>
              <a:rPr lang="en-IN" dirty="0"/>
              <a:t>        Language : HTML , CSS , JavaScript</a:t>
            </a:r>
          </a:p>
          <a:p>
            <a:pPr marL="0" indent="0">
              <a:buNone/>
            </a:pPr>
            <a:r>
              <a:rPr lang="en-IN" dirty="0"/>
              <a:t>      	 Database  : </a:t>
            </a:r>
            <a:r>
              <a:rPr lang="en-IN" dirty="0" err="1"/>
              <a:t>MySql</a:t>
            </a:r>
            <a:endParaRPr lang="en-IN" dirty="0"/>
          </a:p>
          <a:p>
            <a:pPr marL="0" indent="0">
              <a:buNone/>
            </a:pPr>
            <a:r>
              <a:rPr lang="en-IN"/>
              <a:t>	Backend     : Spring </a:t>
            </a:r>
            <a:r>
              <a:rPr lang="en-IN" dirty="0"/>
              <a:t>boot</a:t>
            </a:r>
          </a:p>
        </p:txBody>
      </p:sp>
    </p:spTree>
    <p:extLst>
      <p:ext uri="{BB962C8B-B14F-4D97-AF65-F5344CB8AC3E}">
        <p14:creationId xmlns:p14="http://schemas.microsoft.com/office/powerpoint/2010/main" val="1882839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745E-679A-3929-2837-EEB046491CCF}"/>
              </a:ext>
            </a:extLst>
          </p:cNvPr>
          <p:cNvSpPr>
            <a:spLocks noGrp="1"/>
          </p:cNvSpPr>
          <p:nvPr>
            <p:ph type="title"/>
          </p:nvPr>
        </p:nvSpPr>
        <p:spPr>
          <a:xfrm>
            <a:off x="677334" y="609600"/>
            <a:ext cx="8341160" cy="797859"/>
          </a:xfrm>
        </p:spPr>
        <p:txBody>
          <a:bodyPr/>
          <a:lstStyle/>
          <a:p>
            <a:r>
              <a:rPr lang="en-IN" dirty="0">
                <a:latin typeface="Times New Roman" panose="02020603050405020304" pitchFamily="18" charset="0"/>
                <a:cs typeface="Times New Roman" panose="02020603050405020304" pitchFamily="18" charset="0"/>
              </a:rPr>
              <a:t>Future Scope </a:t>
            </a:r>
          </a:p>
        </p:txBody>
      </p:sp>
      <p:sp>
        <p:nvSpPr>
          <p:cNvPr id="3" name="Content Placeholder 2">
            <a:extLst>
              <a:ext uri="{FF2B5EF4-FFF2-40B4-BE49-F238E27FC236}">
                <a16:creationId xmlns:a16="http://schemas.microsoft.com/office/drawing/2014/main" id="{D283460E-292B-0C40-601B-B7391CF3103D}"/>
              </a:ext>
            </a:extLst>
          </p:cNvPr>
          <p:cNvSpPr>
            <a:spLocks noGrp="1"/>
          </p:cNvSpPr>
          <p:nvPr>
            <p:ph idx="1"/>
          </p:nvPr>
        </p:nvSpPr>
        <p:spPr>
          <a:xfrm>
            <a:off x="788894" y="1497107"/>
            <a:ext cx="8485108" cy="4544256"/>
          </a:xfrm>
        </p:spPr>
        <p:txBody>
          <a:bodyPr>
            <a:normAutofit/>
          </a:bodyPr>
          <a:lstStyle/>
          <a:p>
            <a:r>
              <a:rPr lang="en-US" dirty="0">
                <a:latin typeface="Times New Roman" panose="02020603050405020304" pitchFamily="18" charset="0"/>
                <a:cs typeface="Times New Roman" panose="02020603050405020304" pitchFamily="18" charset="0"/>
              </a:rPr>
              <a:t>The world of art has undergone a significant shift in recent years, with the rise of online art galleries. These digital platforms have made it possible for artists to reach a wider audience and for art collectors to purchase artworks from anywhere in the world.</a:t>
            </a:r>
          </a:p>
          <a:p>
            <a:r>
              <a:rPr lang="en-US" dirty="0">
                <a:latin typeface="Times New Roman" panose="02020603050405020304" pitchFamily="18" charset="0"/>
                <a:cs typeface="Times New Roman" panose="02020603050405020304" pitchFamily="18" charset="0"/>
              </a:rPr>
              <a:t>.One of the most significant developments in the future of online art galleries is the integration of virtual reality and augmented reality . These technologies will allow art collectors to view and experience artworks in a much more immersive way.</a:t>
            </a:r>
          </a:p>
          <a:p>
            <a:r>
              <a:rPr lang="en-US" dirty="0">
                <a:latin typeface="Times New Roman" panose="02020603050405020304" pitchFamily="18" charset="0"/>
                <a:cs typeface="Times New Roman" panose="02020603050405020304" pitchFamily="18" charset="0"/>
              </a:rPr>
              <a:t>The future of online art galleries also includes the growth of the use of artificial intelligence (AI) and machine learning (ML). These technologies can be used to create personalized art recommendations for art collectors, based on their preferences and viewing history.</a:t>
            </a:r>
          </a:p>
          <a:p>
            <a:r>
              <a:rPr lang="en-US" dirty="0">
                <a:latin typeface="Times New Roman" panose="02020603050405020304" pitchFamily="18" charset="0"/>
                <a:cs typeface="Times New Roman" panose="02020603050405020304" pitchFamily="18" charset="0"/>
              </a:rPr>
              <a:t>The future of online art galleries also includes the growth of the use of 3D printing technology. This technology can be used to create physical versions of digital artworks, which can be purchased and collected by art collectors</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64356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548F-A4C3-C9C3-35DF-1DF05C5DD3C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3C6CE62-7CCB-F29A-35D1-60E605642238}"/>
              </a:ext>
            </a:extLst>
          </p:cNvPr>
          <p:cNvSpPr>
            <a:spLocks noGrp="1"/>
          </p:cNvSpPr>
          <p:nvPr>
            <p:ph idx="1"/>
          </p:nvPr>
        </p:nvSpPr>
        <p:spPr/>
        <p:txBody>
          <a:bodyPr/>
          <a:lstStyle/>
          <a:p>
            <a:r>
              <a:rPr lang="en-IN" sz="18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aid in automating the existing manual system. This is a paperless work. It can be monitored and guarded remotely </a:t>
            </a:r>
            <a:r>
              <a:rPr lang="en-IN" sz="1800" kern="100" dirty="0">
                <a:solidFill>
                  <a:srgbClr val="000000"/>
                </a:solidFill>
                <a:effectLst/>
                <a:latin typeface="Times New Roman" panose="02020603050405020304" pitchFamily="18" charset="0"/>
                <a:ea typeface="SimSun" panose="02010600030101010101" pitchFamily="2" charset="-122"/>
                <a:cs typeface="Mangal" panose="02040503050203030202" pitchFamily="18" charset="0"/>
              </a:rPr>
              <a:t>also provide accurate information .</a:t>
            </a:r>
            <a:r>
              <a:rPr lang="en-IN" sz="18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p>
          <a:p>
            <a:r>
              <a:rPr lang="en-IN" sz="18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Online art gallery Store the customer can purchase various artforms online. </a:t>
            </a:r>
            <a:r>
              <a:rPr lang="en-IN" sz="1800" kern="100" dirty="0">
                <a:solidFill>
                  <a:srgbClr val="000000"/>
                </a:solidFill>
                <a:effectLst/>
                <a:latin typeface="Times New Roman" panose="02020603050405020304" pitchFamily="18" charset="0"/>
                <a:ea typeface="SimSun" panose="02010600030101010101" pitchFamily="2" charset="-122"/>
                <a:cs typeface="Mangal" panose="02040503050203030202" pitchFamily="18" charset="0"/>
              </a:rPr>
              <a:t>It is different from the traditional physical stores as it helps to overcome problem of limited space and narrow sales channels and other issues, for people to purchase arts.</a:t>
            </a:r>
          </a:p>
          <a:p>
            <a:r>
              <a:rPr lang="en-IN" sz="1800" kern="100" dirty="0">
                <a:solidFill>
                  <a:srgbClr val="000000"/>
                </a:solidFill>
                <a:effectLst/>
                <a:latin typeface="Times New Roman" panose="02020603050405020304" pitchFamily="18" charset="0"/>
                <a:ea typeface="SimSun" panose="02010600030101010101" pitchFamily="2" charset="-122"/>
                <a:cs typeface="Mangal" panose="02040503050203030202" pitchFamily="18" charset="0"/>
              </a:rPr>
              <a:t> Online art gallery store system can easily find the information and purchase artforms. Also the operating conditions are simple, user-friendly, to a large extent to solve real-life problems in the purchase of arts.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96740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44608-9D62-E824-3808-3C8F72282737}"/>
              </a:ext>
            </a:extLst>
          </p:cNvPr>
          <p:cNvSpPr>
            <a:spLocks noGrp="1"/>
          </p:cNvSpPr>
          <p:nvPr>
            <p:ph type="title"/>
          </p:nvPr>
        </p:nvSpPr>
        <p:spPr>
          <a:xfrm>
            <a:off x="677334" y="1352649"/>
            <a:ext cx="8596668" cy="1320800"/>
          </a:xfrm>
        </p:spPr>
        <p:txBody>
          <a:bodyPr/>
          <a:lstStyle/>
          <a:p>
            <a:r>
              <a:rPr lang="en-IN"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125B968C-5F12-FC6D-AA80-34F58ED60AD5}"/>
              </a:ext>
            </a:extLst>
          </p:cNvPr>
          <p:cNvSpPr>
            <a:spLocks noGrp="1"/>
          </p:cNvSpPr>
          <p:nvPr>
            <p:ph idx="1"/>
          </p:nvPr>
        </p:nvSpPr>
        <p:spPr>
          <a:xfrm>
            <a:off x="677334" y="2673449"/>
            <a:ext cx="8596668" cy="3880773"/>
          </a:xfrm>
        </p:spPr>
        <p:txBody>
          <a:bodyPr/>
          <a:lstStyle/>
          <a:p>
            <a:r>
              <a:rPr lang="en-IN" dirty="0">
                <a:solidFill>
                  <a:schemeClr val="tx1"/>
                </a:solidFill>
                <a:latin typeface="Times New Roman" panose="02020603050405020304" pitchFamily="18" charset="0"/>
                <a:cs typeface="Times New Roman" panose="02020603050405020304" pitchFamily="18" charset="0"/>
              </a:rPr>
              <a:t>React Tutorial (w3schools.com)</a:t>
            </a:r>
          </a:p>
          <a:p>
            <a:r>
              <a:rPr lang="en-IN" dirty="0">
                <a:solidFill>
                  <a:schemeClr val="tx1"/>
                </a:solidFill>
                <a:latin typeface="Times New Roman" panose="02020603050405020304" pitchFamily="18" charset="0"/>
                <a:cs typeface="Times New Roman" panose="02020603050405020304" pitchFamily="18" charset="0"/>
              </a:rPr>
              <a:t>Spring Data JPA - Reference Documentation</a:t>
            </a:r>
          </a:p>
          <a:p>
            <a:r>
              <a:rPr lang="en-IN" dirty="0">
                <a:solidFill>
                  <a:schemeClr val="tx1"/>
                </a:solidFill>
                <a:latin typeface="Times New Roman" panose="02020603050405020304" pitchFamily="18" charset="0"/>
                <a:cs typeface="Times New Roman" panose="02020603050405020304" pitchFamily="18" charset="0"/>
              </a:rPr>
              <a:t>React – A JavaScript library for building user interfaces (reactjs.org)</a:t>
            </a:r>
          </a:p>
          <a:p>
            <a:r>
              <a:rPr lang="en-IN" dirty="0">
                <a:solidFill>
                  <a:schemeClr val="tx1"/>
                </a:solidFill>
                <a:latin typeface="Times New Roman" panose="02020603050405020304" pitchFamily="18" charset="0"/>
                <a:cs typeface="Times New Roman" panose="02020603050405020304" pitchFamily="18" charset="0"/>
              </a:rPr>
              <a:t>Bootstrap · the most popular HTML, CSS, and JS library in the world. (getbootstrap.com)</a:t>
            </a:r>
          </a:p>
          <a:p>
            <a:r>
              <a:rPr lang="en-IN" dirty="0" err="1">
                <a:solidFill>
                  <a:schemeClr val="tx1"/>
                </a:solidFill>
                <a:latin typeface="Times New Roman" panose="02020603050405020304" pitchFamily="18" charset="0"/>
                <a:cs typeface="Times New Roman" panose="02020603050405020304" pitchFamily="18" charset="0"/>
              </a:rPr>
              <a:t>Geeksforgeeks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067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8A59-9559-23C6-A21A-78025771ECDA}"/>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C1624624-6C05-A0CB-F8B4-8A2B28520D5F}"/>
              </a:ext>
            </a:extLst>
          </p:cNvPr>
          <p:cNvSpPr>
            <a:spLocks noGrp="1"/>
          </p:cNvSpPr>
          <p:nvPr>
            <p:ph idx="1"/>
          </p:nvPr>
        </p:nvSpPr>
        <p:spPr/>
        <p:txBody>
          <a:bodyPr/>
          <a:lstStyle/>
          <a:p>
            <a:pPr algn="just">
              <a:spcBef>
                <a:spcPts val="35"/>
              </a:spcBef>
            </a:pPr>
            <a:r>
              <a:rPr lang="en-US" sz="1800" dirty="0">
                <a:solidFill>
                  <a:schemeClr val="tx1"/>
                </a:solidFill>
                <a:effectLst/>
                <a:latin typeface="Times New Roman" panose="02020603050405020304" pitchFamily="18" charset="0"/>
                <a:ea typeface="Times New Roman" panose="02020603050405020304" pitchFamily="18" charset="0"/>
              </a:rPr>
              <a:t>Art O’ Craft is a website that provides the function and features to authenticate and identify the users and provide them with easy, user-customizable web-interface for facilitating access to information and services that are of primary relevance and interests to them.</a:t>
            </a:r>
          </a:p>
          <a:p>
            <a:pPr marL="0" indent="0" algn="just">
              <a:spcBef>
                <a:spcPts val="35"/>
              </a:spcBef>
              <a:buNone/>
            </a:pPr>
            <a:endParaRPr lang="en-US" sz="1800" dirty="0">
              <a:solidFill>
                <a:schemeClr val="tx1"/>
              </a:solidFill>
              <a:effectLst/>
              <a:latin typeface="Times New Roman" panose="02020603050405020304" pitchFamily="18" charset="0"/>
              <a:ea typeface="Times New Roman" panose="02020603050405020304" pitchFamily="18" charset="0"/>
            </a:endParaRPr>
          </a:p>
          <a:p>
            <a:pPr algn="just">
              <a:spcBef>
                <a:spcPts val="35"/>
              </a:spcBef>
            </a:pPr>
            <a:r>
              <a:rPr lang="en-US" sz="1800" dirty="0">
                <a:solidFill>
                  <a:schemeClr val="tx1"/>
                </a:solidFill>
                <a:effectLst/>
                <a:latin typeface="Times New Roman" panose="02020603050405020304" pitchFamily="18" charset="0"/>
                <a:ea typeface="Times New Roman" panose="02020603050405020304" pitchFamily="18" charset="0"/>
              </a:rPr>
              <a:t> Customers can buy different artforms from site instead of going out to a art gallery.</a:t>
            </a:r>
          </a:p>
          <a:p>
            <a:pPr algn="just">
              <a:spcBef>
                <a:spcPts val="35"/>
              </a:spcBef>
            </a:pPr>
            <a:endParaRPr lang="en-US" dirty="0">
              <a:solidFill>
                <a:schemeClr val="tx1"/>
              </a:solidFill>
              <a:latin typeface="Times New Roman" panose="02020603050405020304" pitchFamily="18" charset="0"/>
              <a:ea typeface="Times New Roman" panose="02020603050405020304" pitchFamily="18" charset="0"/>
            </a:endParaRPr>
          </a:p>
          <a:p>
            <a:pPr algn="just">
              <a:spcBef>
                <a:spcPts val="35"/>
              </a:spcBef>
            </a:pPr>
            <a:r>
              <a:rPr lang="en-US" sz="1800" dirty="0">
                <a:solidFill>
                  <a:schemeClr val="tx1"/>
                </a:solidFill>
                <a:effectLst/>
                <a:latin typeface="Times New Roman" panose="02020603050405020304" pitchFamily="18" charset="0"/>
                <a:ea typeface="Times New Roman" panose="02020603050405020304" pitchFamily="18" charset="0"/>
              </a:rPr>
              <a:t>The Purpose of project is to make a full functional art and gallery system that allows its customers to search and buy different artforms online .</a:t>
            </a:r>
            <a:endParaRPr lang="en-IN" sz="1800"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723117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888C-15A0-2778-E574-09B02095FC3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F563AED0-4E9D-E211-93C2-63D408C8602D}"/>
              </a:ext>
            </a:extLst>
          </p:cNvPr>
          <p:cNvSpPr>
            <a:spLocks noGrp="1"/>
          </p:cNvSpPr>
          <p:nvPr>
            <p:ph idx="1"/>
          </p:nvPr>
        </p:nvSpPr>
        <p:spPr/>
        <p:txBody>
          <a:bodyPr/>
          <a:lstStyle/>
          <a:p>
            <a:pPr marL="457200" algn="just"/>
            <a:r>
              <a:rPr lang="en-US" sz="1800" dirty="0">
                <a:solidFill>
                  <a:srgbClr val="000000"/>
                </a:solidFill>
                <a:effectLst/>
                <a:latin typeface="Times New Roman" panose="02020603050405020304" pitchFamily="18" charset="0"/>
                <a:ea typeface="Times New Roman" panose="02020603050405020304" pitchFamily="18" charset="0"/>
              </a:rPr>
              <a:t>To produce a web-based system that allow the admin  to give access to artists to add their various arts  and also able to update, delete their artforms.</a:t>
            </a:r>
            <a:endParaRPr lang="en-IN" sz="1800" dirty="0">
              <a:effectLst/>
              <a:latin typeface="Times New Roman" panose="02020603050405020304" pitchFamily="18" charset="0"/>
              <a:ea typeface="Times New Roman" panose="02020603050405020304" pitchFamily="18" charset="0"/>
            </a:endParaRPr>
          </a:p>
          <a:p>
            <a:pPr marL="457200" algn="just"/>
            <a:r>
              <a:rPr lang="en-US" sz="1800" dirty="0">
                <a:solidFill>
                  <a:srgbClr val="000000"/>
                </a:solidFill>
                <a:effectLst/>
                <a:latin typeface="Times New Roman" panose="02020603050405020304" pitchFamily="18" charset="0"/>
                <a:ea typeface="Times New Roman" panose="02020603050405020304" pitchFamily="18" charset="0"/>
              </a:rPr>
              <a:t>To ease customer by providing different functionalities to it.</a:t>
            </a:r>
            <a:endParaRPr lang="en-IN" sz="1800" dirty="0">
              <a:effectLst/>
              <a:latin typeface="Times New Roman" panose="02020603050405020304" pitchFamily="18" charset="0"/>
              <a:ea typeface="Times New Roman" panose="02020603050405020304" pitchFamily="18" charset="0"/>
            </a:endParaRPr>
          </a:p>
          <a:p>
            <a:pPr marL="457200" algn="just"/>
            <a:r>
              <a:rPr lang="en-US" sz="1800" dirty="0">
                <a:solidFill>
                  <a:srgbClr val="000000"/>
                </a:solidFill>
                <a:effectLst/>
                <a:latin typeface="Times New Roman" panose="02020603050405020304" pitchFamily="18" charset="0"/>
                <a:ea typeface="Times New Roman" panose="02020603050405020304" pitchFamily="18" charset="0"/>
              </a:rPr>
              <a:t>Customers can buy artforms online.</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053641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9DC00-E195-BD88-BEB4-DF622578BF7F}"/>
              </a:ext>
            </a:extLst>
          </p:cNvPr>
          <p:cNvSpPr>
            <a:spLocks noGrp="1"/>
          </p:cNvSpPr>
          <p:nvPr>
            <p:ph type="title"/>
          </p:nvPr>
        </p:nvSpPr>
        <p:spPr>
          <a:xfrm>
            <a:off x="677334" y="1144589"/>
            <a:ext cx="8596668" cy="1320800"/>
          </a:xfrm>
        </p:spPr>
        <p:txBody>
          <a:bodyPr/>
          <a:lstStyle/>
          <a:p>
            <a:r>
              <a:rPr lang="en-IN" dirty="0"/>
              <a:t>Technology Used</a:t>
            </a:r>
          </a:p>
        </p:txBody>
      </p:sp>
      <p:sp>
        <p:nvSpPr>
          <p:cNvPr id="3" name="Content Placeholder 2">
            <a:extLst>
              <a:ext uri="{FF2B5EF4-FFF2-40B4-BE49-F238E27FC236}">
                <a16:creationId xmlns:a16="http://schemas.microsoft.com/office/drawing/2014/main" id="{2D7DDCDF-0E41-7EBA-C1EE-043E61D3F973}"/>
              </a:ext>
            </a:extLst>
          </p:cNvPr>
          <p:cNvSpPr>
            <a:spLocks noGrp="1"/>
          </p:cNvSpPr>
          <p:nvPr>
            <p:ph idx="1"/>
          </p:nvPr>
        </p:nvSpPr>
        <p:spPr>
          <a:xfrm>
            <a:off x="677334" y="2689506"/>
            <a:ext cx="8596668" cy="3880773"/>
          </a:xfrm>
        </p:spPr>
        <p:txBody>
          <a:bodyPr/>
          <a:lstStyle/>
          <a:p>
            <a:r>
              <a:rPr lang="en-IN" dirty="0"/>
              <a:t>Backend-</a:t>
            </a:r>
            <a:r>
              <a:rPr lang="en-IN" dirty="0" err="1"/>
              <a:t>SpringBoot</a:t>
            </a:r>
            <a:endParaRPr lang="en-IN" dirty="0"/>
          </a:p>
          <a:p>
            <a:r>
              <a:rPr lang="en-IN" dirty="0"/>
              <a:t>Frontend-ReactJS</a:t>
            </a:r>
          </a:p>
          <a:p>
            <a:r>
              <a:rPr lang="en-IN" dirty="0" err="1"/>
              <a:t>Darabase-Mysql</a:t>
            </a:r>
            <a:endParaRPr lang="en-IN" dirty="0"/>
          </a:p>
        </p:txBody>
      </p:sp>
    </p:spTree>
    <p:extLst>
      <p:ext uri="{BB962C8B-B14F-4D97-AF65-F5344CB8AC3E}">
        <p14:creationId xmlns:p14="http://schemas.microsoft.com/office/powerpoint/2010/main" val="1856804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E780-8CF3-745B-59BB-BDC1DD98EDB3}"/>
              </a:ext>
            </a:extLst>
          </p:cNvPr>
          <p:cNvSpPr>
            <a:spLocks noGrp="1"/>
          </p:cNvSpPr>
          <p:nvPr>
            <p:ph type="title"/>
          </p:nvPr>
        </p:nvSpPr>
        <p:spPr>
          <a:xfrm>
            <a:off x="2238362" y="2910110"/>
            <a:ext cx="8911687" cy="1280890"/>
          </a:xfrm>
        </p:spPr>
        <p:txBody>
          <a:bodyPr/>
          <a:lstStyle/>
          <a:p>
            <a:pPr algn="ctr"/>
            <a:r>
              <a:rPr lang="en-IN" sz="3600" b="1" dirty="0">
                <a:latin typeface="Times New Roman" panose="02020603050405020304" pitchFamily="18" charset="0"/>
                <a:cs typeface="Times New Roman" panose="02020603050405020304" pitchFamily="18" charset="0"/>
              </a:rPr>
              <a:t>UML</a:t>
            </a:r>
            <a:r>
              <a:rPr lang="en-IN" b="1"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DIAGRAMS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062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CCBA-781C-7020-96D6-E28A95EFA27F}"/>
              </a:ext>
            </a:extLst>
          </p:cNvPr>
          <p:cNvSpPr>
            <a:spLocks noGrp="1"/>
          </p:cNvSpPr>
          <p:nvPr>
            <p:ph type="title"/>
          </p:nvPr>
        </p:nvSpPr>
        <p:spPr>
          <a:xfrm>
            <a:off x="1732314" y="590962"/>
            <a:ext cx="4157499" cy="711631"/>
          </a:xfrm>
        </p:spPr>
        <p:txBody>
          <a:bodyPr/>
          <a:lstStyle/>
          <a:p>
            <a:r>
              <a:rPr lang="en-IN" dirty="0"/>
              <a:t>Activity Diagram :</a:t>
            </a:r>
          </a:p>
        </p:txBody>
      </p:sp>
      <p:pic>
        <p:nvPicPr>
          <p:cNvPr id="1026" name="Picture 1">
            <a:extLst>
              <a:ext uri="{FF2B5EF4-FFF2-40B4-BE49-F238E27FC236}">
                <a16:creationId xmlns:a16="http://schemas.microsoft.com/office/drawing/2014/main" id="{64253102-01D7-5AE8-D218-F2921F45C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389" y="1588675"/>
            <a:ext cx="2035175" cy="46783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49288D6-90DB-6855-3630-D5D6950A545C}"/>
              </a:ext>
            </a:extLst>
          </p:cNvPr>
          <p:cNvSpPr>
            <a:spLocks noChangeArrowheads="1"/>
          </p:cNvSpPr>
          <p:nvPr/>
        </p:nvSpPr>
        <p:spPr bwMode="auto">
          <a:xfrm>
            <a:off x="735106" y="-8785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4">
            <a:extLst>
              <a:ext uri="{FF2B5EF4-FFF2-40B4-BE49-F238E27FC236}">
                <a16:creationId xmlns:a16="http://schemas.microsoft.com/office/drawing/2014/main" id="{03227D3F-50A3-53D5-FDB8-7AC8F055891C}"/>
              </a:ext>
            </a:extLst>
          </p:cNvPr>
          <p:cNvSpPr>
            <a:spLocks noChangeArrowheads="1"/>
          </p:cNvSpPr>
          <p:nvPr/>
        </p:nvSpPr>
        <p:spPr bwMode="auto">
          <a:xfrm>
            <a:off x="735106" y="42570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4">
            <a:extLst>
              <a:ext uri="{FF2B5EF4-FFF2-40B4-BE49-F238E27FC236}">
                <a16:creationId xmlns:a16="http://schemas.microsoft.com/office/drawing/2014/main" id="{C48B2F82-1355-319B-D91E-80A8A6FE3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960" y="590962"/>
            <a:ext cx="2581133" cy="6114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625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2294-F3BD-95C0-3CD3-40C7E330689F}"/>
              </a:ext>
            </a:extLst>
          </p:cNvPr>
          <p:cNvSpPr>
            <a:spLocks noGrp="1"/>
          </p:cNvSpPr>
          <p:nvPr>
            <p:ph type="title"/>
          </p:nvPr>
        </p:nvSpPr>
        <p:spPr>
          <a:xfrm>
            <a:off x="1791224" y="619275"/>
            <a:ext cx="3157293" cy="682176"/>
          </a:xfrm>
        </p:spPr>
        <p:txBody>
          <a:bodyPr/>
          <a:lstStyle/>
          <a:p>
            <a:pPr algn="ctr"/>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ER Diagram :</a:t>
            </a:r>
          </a:p>
        </p:txBody>
      </p:sp>
      <p:pic>
        <p:nvPicPr>
          <p:cNvPr id="4" name="Picture 3">
            <a:extLst>
              <a:ext uri="{FF2B5EF4-FFF2-40B4-BE49-F238E27FC236}">
                <a16:creationId xmlns:a16="http://schemas.microsoft.com/office/drawing/2014/main" id="{4D1C0CCD-3163-60D8-F954-DE9592C54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97" y="1595718"/>
            <a:ext cx="8105439" cy="4312023"/>
          </a:xfrm>
          <a:prstGeom prst="rect">
            <a:avLst/>
          </a:prstGeom>
        </p:spPr>
      </p:pic>
    </p:spTree>
    <p:extLst>
      <p:ext uri="{BB962C8B-B14F-4D97-AF65-F5344CB8AC3E}">
        <p14:creationId xmlns:p14="http://schemas.microsoft.com/office/powerpoint/2010/main" val="2917431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F85F-B3F6-8379-D3FC-5B79EEC035C5}"/>
              </a:ext>
            </a:extLst>
          </p:cNvPr>
          <p:cNvSpPr>
            <a:spLocks noGrp="1"/>
          </p:cNvSpPr>
          <p:nvPr>
            <p:ph type="title"/>
          </p:nvPr>
        </p:nvSpPr>
        <p:spPr>
          <a:xfrm>
            <a:off x="1757082" y="629726"/>
            <a:ext cx="3908612" cy="634104"/>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Use case diagram :</a:t>
            </a:r>
          </a:p>
        </p:txBody>
      </p:sp>
      <p:pic>
        <p:nvPicPr>
          <p:cNvPr id="5" name="Picture 4">
            <a:extLst>
              <a:ext uri="{FF2B5EF4-FFF2-40B4-BE49-F238E27FC236}">
                <a16:creationId xmlns:a16="http://schemas.microsoft.com/office/drawing/2014/main" id="{05E1325B-11E1-70D5-8047-CF4D74AD7B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2244" y="1796956"/>
            <a:ext cx="5374005" cy="4537075"/>
          </a:xfrm>
          <a:prstGeom prst="rect">
            <a:avLst/>
          </a:prstGeom>
          <a:noFill/>
          <a:ln>
            <a:noFill/>
          </a:ln>
        </p:spPr>
      </p:pic>
    </p:spTree>
    <p:extLst>
      <p:ext uri="{BB962C8B-B14F-4D97-AF65-F5344CB8AC3E}">
        <p14:creationId xmlns:p14="http://schemas.microsoft.com/office/powerpoint/2010/main" val="287483645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250</TotalTime>
  <Words>592</Words>
  <Application>Microsoft Office PowerPoint</Application>
  <PresentationFormat>Widescreen</PresentationFormat>
  <Paragraphs>63</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Times New Roman</vt:lpstr>
      <vt:lpstr>Trebuchet MS</vt:lpstr>
      <vt:lpstr>Wingdings 2</vt:lpstr>
      <vt:lpstr>Wingdings 3</vt:lpstr>
      <vt:lpstr>Facet</vt:lpstr>
      <vt:lpstr>“Art O’ Craft”</vt:lpstr>
      <vt:lpstr>PowerPoint Presentation</vt:lpstr>
      <vt:lpstr>INTRODUCTION</vt:lpstr>
      <vt:lpstr>OBJECTIVES</vt:lpstr>
      <vt:lpstr>Technology Used</vt:lpstr>
      <vt:lpstr>UML DIAGRAMS</vt:lpstr>
      <vt:lpstr>Activity Diagram :</vt:lpstr>
      <vt:lpstr>ER Diagram :</vt:lpstr>
      <vt:lpstr>Use case diagram :</vt:lpstr>
      <vt:lpstr>Sequence diagram :</vt:lpstr>
      <vt:lpstr>Class diagram :</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Designs</vt:lpstr>
      <vt:lpstr>PowerPoint Presentation</vt:lpstr>
      <vt:lpstr>S/W and H/W requirement</vt:lpstr>
      <vt:lpstr>Future Scope </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“KrushiKart”- Online Seeds, Fertilizers, Machinery And Farming Tools Store</dc:title>
  <dc:creator>Pritam Chavan</dc:creator>
  <cp:lastModifiedBy>saurabh dorge</cp:lastModifiedBy>
  <cp:revision>19</cp:revision>
  <dcterms:created xsi:type="dcterms:W3CDTF">2023-03-10T19:59:43Z</dcterms:created>
  <dcterms:modified xsi:type="dcterms:W3CDTF">2023-08-30T07:14:03Z</dcterms:modified>
</cp:coreProperties>
</file>